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783"/>
    <a:srgbClr val="45C1DA"/>
    <a:srgbClr val="F1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25EE-8982-4513-B9BF-707436C08FE2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112A5-5D84-4E5E-9236-87F5E9634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1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E607BC2-317B-4038-9111-3E894D22E8EA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20597453"/>
              </p:ext>
            </p:extLst>
          </p:nvPr>
        </p:nvGraphicFramePr>
        <p:xfrm>
          <a:off x="142430" y="-8599"/>
          <a:ext cx="12058116" cy="6858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orelDRAW" r:id="rId4" imgW="110791158" imgH="63009027" progId="CorelDraw.Graphic.24">
                  <p:embed/>
                </p:oleObj>
              </mc:Choice>
              <mc:Fallback>
                <p:oleObj name="CorelDRAW" r:id="rId4" imgW="110791158" imgH="63009027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430" y="-8599"/>
                        <a:ext cx="12058116" cy="6858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1B2E95B-2059-41FA-A2FF-8A6D47FA3999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62616259"/>
              </p:ext>
            </p:extLst>
          </p:nvPr>
        </p:nvGraphicFramePr>
        <p:xfrm>
          <a:off x="3061203" y="673775"/>
          <a:ext cx="6303720" cy="36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orelDRAW" r:id="rId6" imgW="61088821" imgH="3519843" progId="CorelDraw.Graphic.24">
                  <p:embed/>
                </p:oleObj>
              </mc:Choice>
              <mc:Fallback>
                <p:oleObj name="CorelDRAW" r:id="rId6" imgW="61088821" imgH="3519843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61203" y="673775"/>
                        <a:ext cx="6303720" cy="363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37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AC6FA-636F-4714-9FB9-7250F04E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F298E0-8AD8-4B76-9CB7-0372A27B6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46B6D9-7CF7-40AC-9CDE-B912CC744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9E99F-CFBA-4073-9499-0EA6AFCD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780BF-57CA-4790-9706-67AF2ABC60F6}" type="datetime1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7EA3C9-7018-429F-B3E4-DB3BA055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DE4609-E420-49EF-8C5A-CEF14E76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2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B5881-71A4-4778-B62D-DB824219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758A46-6BA3-4745-ACAB-3F6D1A4CC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14920F-C987-4EC0-A2DF-9D9D07282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3A6B59-AC35-4303-B1E7-C4E02CEFA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92BA3E4-8262-4975-A579-66D921854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0F721F-EB73-4D12-BE18-D5E655E0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BA0A2-78FE-4294-B720-C1AB45552354}" type="datetime1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FCC0DC-1C06-4FB1-8A3A-22DD0930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0D6EED-5BF3-4F85-99F8-DA3B51FD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79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AEC3B-0227-4C85-A4B3-0FCB6DB8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51103E-6A86-4851-843C-F10F33C1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679E2B-4001-46ED-BF01-63048C22A0DC}" type="datetime1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64F093-CECB-4487-9B85-E3F59FD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A52C7E-C061-4517-8790-AAB3D113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9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470601-A023-4404-ABBC-F8A1B696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9885E7-54F4-4B0D-B5A0-0CF4A1FB7836}" type="datetime1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0BA14A-AB36-47CF-A379-99F198FE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B6817B-4FA5-4295-93EC-1B081820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60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70485-4CD3-4380-9A67-B9CC3F1E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55AF6-6456-4207-A63F-A7B4D660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CAD79D-F13E-4FEB-B0C6-4A76FA671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93544B-2D6A-477E-8070-1458F075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2C25B4-5D44-441E-B68B-B98350C53A69}" type="datetime1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1FA72B-077C-4FA1-B47E-856E7933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07FA86-3498-4913-9E75-3B93DD82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9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FFDEF-76D9-405D-8DD3-863A8E45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6A276F-EC64-4185-90D8-7960CD90C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EE3695-785D-4A1E-A335-CE4A21727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5FE032-4068-4AB8-BF71-601884E5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A45DB1-7417-427A-BDF4-2358CD8C5D95}" type="datetime1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F3C2D4-1F42-4B8C-AAE8-CE5E096D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E248DB-E182-4922-B611-051F49BD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43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2E539-0151-4631-998D-075ACC4C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02E076-729D-4870-8AAD-F3A31867D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C5A4E-35A5-4B8A-84E0-DC340A4B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8A384-790E-4264-8ED8-F53F42EEEE8A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9C697E-D473-4E69-B118-68859EDC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E9A517-E671-4AFE-8766-F4F7F044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92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F106EA-1517-4BCB-AC17-126EAA220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0E3CC7-1592-4A01-AAA2-E3D84A265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4260E5-92A3-4B06-9C2E-93736A38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BEBA4A-9A80-4287-BE4B-BDA4515DD29D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9BA4D-68DC-4F53-9309-C6660D7A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4EEBA1-1444-4889-A2CB-50BCF8E6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9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49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30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84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24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92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6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F5518-A52F-44A2-956A-C1A2A39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BEA46D-C39D-4432-A194-2C8AA6E1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6195DF-248B-4A17-B224-4C29D5DE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B6EAC4-A671-49C8-ABB4-16941673BF61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A5C031-FE35-4562-BA42-06A45205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E65FD0-CF43-4E8F-8C79-7B83C89D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2F4AF-6E37-4B8B-A4E0-A92FACB3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21183-7681-46B0-A9AE-A34C3B05B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9A87CE-7AA0-4A17-8DC0-98BE03D8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F2B41-53CF-461E-A3A7-082726B9F197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4146E2-A8B7-4577-AEE4-BFE08C6E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C0F28E-4B6F-4587-BD9A-2001B798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0A36D8B-C514-42CD-A2EC-4EE35ABF3F6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0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0BE22FAF-B9AB-4140-B448-65E951AF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60A36D8B-C514-42CD-A2EC-4EE35ABF3F66}" type="slidenum">
              <a:rPr lang="ru-RU" smtClean="0"/>
              <a:pPr/>
              <a:t>‹#›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36ABB04-49C6-4714-859B-F64EA556E6F9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92269622"/>
              </p:ext>
            </p:extLst>
          </p:nvPr>
        </p:nvGraphicFramePr>
        <p:xfrm>
          <a:off x="692208" y="6364658"/>
          <a:ext cx="3161945" cy="1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orelDRAW" r:id="rId20" imgW="47967469" imgH="2767894" progId="CorelDraw.Graphic.24">
                  <p:embed/>
                </p:oleObj>
              </mc:Choice>
              <mc:Fallback>
                <p:oleObj name="CorelDRAW" r:id="rId20" imgW="47967469" imgH="2767894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92208" y="6364658"/>
                        <a:ext cx="3161945" cy="18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C4A67A0-E7B8-4B9E-BEE9-E764F43CF0E2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94399941"/>
              </p:ext>
            </p:extLst>
          </p:nvPr>
        </p:nvGraphicFramePr>
        <p:xfrm>
          <a:off x="10268444" y="-8546"/>
          <a:ext cx="1932102" cy="197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orelDRAW" r:id="rId22" imgW="23815807" imgH="24349866" progId="CorelDraw.Graphic.24">
                  <p:embed/>
                </p:oleObj>
              </mc:Choice>
              <mc:Fallback>
                <p:oleObj name="CorelDRAW" r:id="rId22" imgW="23815807" imgH="24349866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0268444" y="-8546"/>
                        <a:ext cx="1932102" cy="197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93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13F110-038C-4325-8A3C-5DAE298D5CFC}"/>
              </a:ext>
            </a:extLst>
          </p:cNvPr>
          <p:cNvSpPr txBox="1"/>
          <p:nvPr/>
        </p:nvSpPr>
        <p:spPr>
          <a:xfrm>
            <a:off x="2996237" y="3471356"/>
            <a:ext cx="6518695" cy="1412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5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ВЫЖИВАЕМОСТЬ В ФОКУСЕ: 2,5 ГОДА ЖИЗНИ ПРИ МЕСТНО-РАСПРОСТРАНЕННОМ И МЕТАСТАТИЧЕСКОМ УРОТЕЛИАЛЬНОМ РАКЕ ТЕПЕРЬ РЕАЛЬНОСТЬ</a:t>
            </a:r>
            <a:endParaRPr lang="ru-RU" sz="2050" dirty="0">
              <a:solidFill>
                <a:schemeClr val="bg2">
                  <a:lumMod val="2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AE87690-96B1-4132-A85F-80BE97254E16}"/>
              </a:ext>
            </a:extLst>
          </p:cNvPr>
          <p:cNvSpPr txBox="1">
            <a:spLocks/>
          </p:cNvSpPr>
          <p:nvPr/>
        </p:nvSpPr>
        <p:spPr>
          <a:xfrm>
            <a:off x="2996237" y="5080956"/>
            <a:ext cx="6518695" cy="10092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 РООУ – Матвеев Всеволод Борисович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д.м.н., профессор, член-корреспондент РАН, заведующий урологическим отделением НИИ клинической онкологии ФГБУ «НМИЦ онкологии им. Н. Н. Блохина» Минздрава РФ, г. Москва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9C4B5F2-208E-4304-936D-40E92455F5C9}"/>
              </a:ext>
            </a:extLst>
          </p:cNvPr>
          <p:cNvSpPr txBox="1">
            <a:spLocks/>
          </p:cNvSpPr>
          <p:nvPr/>
        </p:nvSpPr>
        <p:spPr>
          <a:xfrm>
            <a:off x="9599762" y="5299067"/>
            <a:ext cx="2438399" cy="696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000" i="1" dirty="0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знаем, что мы знакомы с Вами! Но некоторые слушатели увидят Вас впервые - пожалуйста, укажите здесь свое ФИО и регалии!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FA67594-4506-4517-BA91-91F0C92C4889}"/>
              </a:ext>
            </a:extLst>
          </p:cNvPr>
          <p:cNvSpPr txBox="1">
            <a:spLocks/>
          </p:cNvSpPr>
          <p:nvPr/>
        </p:nvSpPr>
        <p:spPr>
          <a:xfrm>
            <a:off x="9599762" y="3536831"/>
            <a:ext cx="2438399" cy="5750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000" i="1" dirty="0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Нам очень понравилась Ваша заявка и мы уверены, что доклад окажется еще лучше </a:t>
            </a:r>
            <a:r>
              <a:rPr lang="ru-RU" sz="1000" dirty="0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:) </a:t>
            </a:r>
          </a:p>
        </p:txBody>
      </p:sp>
    </p:spTree>
    <p:extLst>
      <p:ext uri="{BB962C8B-B14F-4D97-AF65-F5344CB8AC3E}">
        <p14:creationId xmlns:p14="http://schemas.microsoft.com/office/powerpoint/2010/main" val="382817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014D45-4CC0-4417-9104-7981FA1D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D8B-C514-42CD-A2EC-4EE35ABF3F66}" type="slidenum">
              <a:rPr lang="ru-RU" smtClean="0"/>
              <a:t>2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2603429-9A72-4A08-86CB-FDB6735AAEA8}"/>
              </a:ext>
            </a:extLst>
          </p:cNvPr>
          <p:cNvSpPr txBox="1">
            <a:spLocks/>
          </p:cNvSpPr>
          <p:nvPr/>
        </p:nvSpPr>
        <p:spPr>
          <a:xfrm>
            <a:off x="1387664" y="2915728"/>
            <a:ext cx="9966136" cy="2898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искренне рады, что Ваша заявка была выбрана экспертной комиссией!</a:t>
            </a:r>
          </a:p>
          <a:p>
            <a:pPr algn="l"/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полагаем, что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шаблона украсит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Ваш блестящий доклад!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35F4C67-2287-4A37-BC29-463790D73A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852344"/>
              </p:ext>
            </p:extLst>
          </p:nvPr>
        </p:nvGraphicFramePr>
        <p:xfrm>
          <a:off x="1059396" y="2361359"/>
          <a:ext cx="159945" cy="159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CorelDRAW" r:id="rId3" imgW="274512" imgH="274832" progId="CorelDraw.Graphic.24">
                  <p:embed/>
                </p:oleObj>
              </mc:Choice>
              <mc:Fallback>
                <p:oleObj name="CorelDRAW" r:id="rId3" imgW="274512" imgH="274832" progId="CorelDraw.Graphic.24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D0B59FC1-E3C7-4649-A84E-077C79EEE4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9396" y="2361359"/>
                        <a:ext cx="159945" cy="159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бъект 2">
            <a:extLst>
              <a:ext uri="{FF2B5EF4-FFF2-40B4-BE49-F238E27FC236}">
                <a16:creationId xmlns:a16="http://schemas.microsoft.com/office/drawing/2014/main" id="{9434CB49-99CF-480B-853C-4FF35D8E2046}"/>
              </a:ext>
            </a:extLst>
          </p:cNvPr>
          <p:cNvSpPr txBox="1">
            <a:spLocks/>
          </p:cNvSpPr>
          <p:nvPr/>
        </p:nvSpPr>
        <p:spPr>
          <a:xfrm>
            <a:off x="1387664" y="1869056"/>
            <a:ext cx="9966136" cy="977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</a:p>
          <a:p>
            <a:pPr algn="l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Коллега! Вы приглашены к очному участию!</a:t>
            </a:r>
            <a:endParaRPr lang="ru-RU" b="1" dirty="0">
              <a:solidFill>
                <a:schemeClr val="bg2">
                  <a:lumMod val="25000"/>
                </a:schemeClr>
              </a:solidFill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DA15E6-077B-4A35-99E2-FFAF5D0790A4}"/>
              </a:ext>
            </a:extLst>
          </p:cNvPr>
          <p:cNvSpPr txBox="1">
            <a:spLocks/>
          </p:cNvSpPr>
          <p:nvPr/>
        </p:nvSpPr>
        <p:spPr>
          <a:xfrm>
            <a:off x="9064924" y="5000503"/>
            <a:ext cx="2438399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000" i="1" dirty="0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…но если Вы считаете </a:t>
            </a:r>
            <a:r>
              <a:rPr lang="ru-RU" sz="1000" i="1" dirty="0" err="1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украшательсто</a:t>
            </a:r>
            <a:r>
              <a:rPr lang="ru-RU" sz="1000" i="1" dirty="0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лишним, то не используйте его </a:t>
            </a:r>
            <a:r>
              <a:rPr lang="ru-RU" sz="1000" dirty="0">
                <a:solidFill>
                  <a:srgbClr val="45C1D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:) </a:t>
            </a:r>
          </a:p>
        </p:txBody>
      </p:sp>
    </p:spTree>
    <p:extLst>
      <p:ext uri="{BB962C8B-B14F-4D97-AF65-F5344CB8AC3E}">
        <p14:creationId xmlns:p14="http://schemas.microsoft.com/office/powerpoint/2010/main" val="46821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014D45-4CC0-4417-9104-7981FA1D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D8B-C514-42CD-A2EC-4EE35ABF3F66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4511013-2B62-4B8E-A967-5E1E0115B6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25752"/>
              </p:ext>
            </p:extLst>
          </p:nvPr>
        </p:nvGraphicFramePr>
        <p:xfrm>
          <a:off x="1102527" y="3783578"/>
          <a:ext cx="159944" cy="159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CorelDRAW" r:id="rId3" imgW="274512" imgH="274832" progId="CorelDraw.Graphic.24">
                  <p:embed/>
                </p:oleObj>
              </mc:Choice>
              <mc:Fallback>
                <p:oleObj name="CorelDRAW" r:id="rId3" imgW="274512" imgH="274832" progId="CorelDraw.Graphic.2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B7CEF4EA-CC60-4504-B102-907A9D3407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2527" y="3783578"/>
                        <a:ext cx="159944" cy="159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2">
            <a:extLst>
              <a:ext uri="{FF2B5EF4-FFF2-40B4-BE49-F238E27FC236}">
                <a16:creationId xmlns:a16="http://schemas.microsoft.com/office/drawing/2014/main" id="{CB0E5ECC-5CD9-40B1-AD77-77D07C9FE77D}"/>
              </a:ext>
            </a:extLst>
          </p:cNvPr>
          <p:cNvSpPr txBox="1">
            <a:spLocks/>
          </p:cNvSpPr>
          <p:nvPr/>
        </p:nvSpPr>
        <p:spPr>
          <a:xfrm>
            <a:off x="1308589" y="1658078"/>
            <a:ext cx="9284649" cy="1481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Евразийский форум по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онкоурологии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–  место, где все говорят на одном языке, языке знаний и клинического опыта. Химиотерапевты, урологи,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онкоурологи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радиологи рассмотрят клинические случаи и обсудят основные вопросы помощи онкоурологическими пациентам.</a:t>
            </a:r>
          </a:p>
          <a:p>
            <a:pPr algn="just"/>
            <a:endParaRPr lang="ru-RU" sz="1800" dirty="0">
              <a:solidFill>
                <a:schemeClr val="bg2">
                  <a:lumMod val="25000"/>
                </a:schemeClr>
              </a:solidFill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16D7FD15-040F-4928-B946-8D3041816C12}"/>
              </a:ext>
            </a:extLst>
          </p:cNvPr>
          <p:cNvSpPr txBox="1">
            <a:spLocks/>
          </p:cNvSpPr>
          <p:nvPr/>
        </p:nvSpPr>
        <p:spPr>
          <a:xfrm>
            <a:off x="1299963" y="3692107"/>
            <a:ext cx="9583448" cy="1191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Уважаемый коллега! Обратите внимание на время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ru-RU" sz="1800" dirty="0">
              <a:solidFill>
                <a:schemeClr val="bg2">
                  <a:lumMod val="25000"/>
                </a:schemeClr>
              </a:solidFill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77FE2D8-4967-4343-B9D5-C3EC96772FBA}"/>
              </a:ext>
            </a:extLst>
          </p:cNvPr>
          <p:cNvSpPr txBox="1">
            <a:spLocks/>
          </p:cNvSpPr>
          <p:nvPr/>
        </p:nvSpPr>
        <p:spPr>
          <a:xfrm>
            <a:off x="1308589" y="4329369"/>
            <a:ext cx="9508936" cy="1191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отведенное для Вашего доклада - формат мероприятия (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очное с онлайн-трансляцией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и разница в часовых поясах создает дополнительные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по таймингу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ru-RU" sz="1800" dirty="0"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2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014D45-4CC0-4417-9104-7981FA1D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D8B-C514-42CD-A2EC-4EE35ABF3F66}" type="slidenum">
              <a:rPr lang="ru-RU" smtClean="0"/>
              <a:t>4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CB0E5ECC-5CD9-40B1-AD77-77D07C9FE77D}"/>
              </a:ext>
            </a:extLst>
          </p:cNvPr>
          <p:cNvSpPr txBox="1">
            <a:spLocks/>
          </p:cNvSpPr>
          <p:nvPr/>
        </p:nvSpPr>
        <p:spPr>
          <a:xfrm>
            <a:off x="1308590" y="2360227"/>
            <a:ext cx="9672836" cy="1481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каждым годом число тех, чья экспертная поддержка требуется медицинскому сообществу и пациентам, растет: диагностика и лечение становятся все более эффективными и одновременно – более прецизионными.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Значит, и 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ЦЕННОСТЬ ОБЪЕДИНЕНИЯ ПРОФЕССИОНАЛОВ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ставшее отправной точкой для создания общества, только увеличивается.</a:t>
            </a:r>
            <a:endParaRPr lang="ru-RU" sz="1800" dirty="0">
              <a:solidFill>
                <a:schemeClr val="bg2">
                  <a:lumMod val="25000"/>
                </a:schemeClr>
              </a:solidFill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52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194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Тема Office</vt:lpstr>
      <vt:lpstr>CorelDRAW</vt:lpstr>
      <vt:lpstr>CorelDRAW 2022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 </cp:lastModifiedBy>
  <cp:revision>24</cp:revision>
  <dcterms:created xsi:type="dcterms:W3CDTF">2023-05-11T06:47:16Z</dcterms:created>
  <dcterms:modified xsi:type="dcterms:W3CDTF">2024-04-04T08:50:55Z</dcterms:modified>
</cp:coreProperties>
</file>